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79" r:id="rId4"/>
    <p:sldId id="280" r:id="rId5"/>
    <p:sldId id="277" r:id="rId6"/>
    <p:sldId id="278" r:id="rId7"/>
    <p:sldId id="275" r:id="rId8"/>
    <p:sldId id="276" r:id="rId9"/>
    <p:sldId id="27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2"/>
    <p:restoredTop sz="93265"/>
  </p:normalViewPr>
  <p:slideViewPr>
    <p:cSldViewPr snapToGrid="0" snapToObjects="1">
      <p:cViewPr varScale="1">
        <p:scale>
          <a:sx n="115" d="100"/>
          <a:sy n="115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224E2-7D14-7B4B-B1F3-04A8B3F4D232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9A49B-0025-2943-B218-F3CB39FF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249B1-5414-6942-A377-05E468DFC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B8F26-E22A-0743-8DF5-8EDC9C3A0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E5B71-A5E5-9D43-A451-2C932B7A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9CFC8-95E1-B743-B631-9D0C6BE9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4D069-DD17-3E42-A6A4-BC89E023E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2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4D50-21D6-744E-A58F-5FE01B12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F6FFF-2D49-1945-9DDE-D06213137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A35F6-B31D-034C-B983-93AD2B4C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E119-9CC7-7848-B378-13DFFAD20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F920B-E72A-3743-9E0F-AC72A464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54C060-6F85-AE4D-9535-CA3F75F6A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8FDF-AD5F-E344-8853-8BDD83F1F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68AE2-D74D-2643-A938-DFCA3674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32ACA-4079-8146-AA79-F0B3F00A6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98BE1-5FA4-8441-990F-881BAF78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E0F0-E12A-7443-8933-F0EE5135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3B05-30D8-814C-B8ED-72C03B522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EB557-C443-8144-93F7-5DE2377C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C0BD-B5AE-0245-AA39-3E9AFDF6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855E3-01BD-E743-A7AD-8C28F1B6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0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2B34-8632-274E-8E45-DF0F0FD9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36FCB-215B-7A4D-AD48-3AD6A0C30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42910-6C1F-084E-B73C-EB166821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380B8-FA2D-F84E-95EC-AE5A3550D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7048A-CDD7-5541-ADBC-E71CFA4E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3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6411-FC39-CE46-87D1-5051A42F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E8F07-A4B0-2446-A75B-74827E8F58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81150-2289-8746-B672-6CA4E1514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6CBEE-CAB1-DF4E-AF28-E7C1435E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E7A41-E15A-9E45-85C0-F1931277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72122-BEE7-FA43-959B-D1936300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D3E-A92A-634B-B2E0-6579A401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0210-EB8C-504F-8E8D-6E739F136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0A74B-89C7-A04F-8266-33DF02FB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E6DFFB-625B-4D4B-8035-3634D5A3CC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2827AC-F56F-9146-9AFC-D3EFA36F7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BAB622-644C-784C-85AF-B3BC42D0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D590D-E9C4-5049-A2E0-EBC981C3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FCFD0-25A5-9C44-BB7F-452C6168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4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07B4-4F67-6642-91A5-174F5020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5ECE-04EA-F940-917D-0B2220E8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64E97F-79AA-AD4D-A2C8-A64E8C4B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C3BA8-3B91-D547-A65F-D8DB7D4F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6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317ED-AB18-B442-8954-D752F66A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59EC8-749D-3C44-91A4-EE3A73AD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01968-3DEF-7041-8B96-2B242648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8DCE-453F-C34F-9D4F-8D2ED73F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6770-C414-4843-825F-FF6D65ECB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BDD-48B3-FA45-8E1A-1EEFA9D5B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0BE70-DA0B-BF4E-8976-057C514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57D5E-4B33-9649-890F-364BE7C2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3BD84-C8B0-B346-B3C5-57BC9401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4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E21A-D331-A746-80E1-0A36DC92F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4479A-D655-5D4A-8D9A-A3ADCC245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BCE72-15F8-B44C-9780-953CDB986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B4834-0AAB-414B-BDE0-F71C3CFA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1EEA-45F7-2C4B-A07D-DC0ED126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3D54B-08FA-1345-96CC-4B9B0F28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1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79A34-6022-8849-A4B0-FE7F12B8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7DC4C-E305-1040-B0EB-06EBC0BDE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B01B-89CA-6F4D-AD7E-71FFC1756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3ADB8-CF42-7A47-8F8F-609599C2F6D6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A647-EC77-D040-86D6-B66C35C00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D59C7-F835-5747-A892-9A6C2A7D2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5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2.census.gov/programs-surveys/popest/datasets/2010-2015/national/asrh/nc-est2015-agesex-res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ukecs.github.io/textbook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CompSci 190:</a:t>
            </a:r>
            <a:b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Tables &amp; Graphs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809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Jeff Forbes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January 24, 2019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79971" y="6356349"/>
            <a:ext cx="2743200" cy="365125"/>
          </a:xfrm>
        </p:spPr>
        <p:txBody>
          <a:bodyPr/>
          <a:lstStyle/>
          <a:p>
            <a:fld id="{CCE1C50A-A548-314E-A0B9-6004DAD6FBA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356349"/>
            <a:ext cx="2133600" cy="365125"/>
          </a:xfrm>
        </p:spPr>
        <p:txBody>
          <a:bodyPr/>
          <a:lstStyle/>
          <a:p>
            <a:r>
              <a:rPr lang="en-US" dirty="0"/>
              <a:t>1/24/19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8200" y="6356351"/>
            <a:ext cx="2895600" cy="365125"/>
          </a:xfrm>
        </p:spPr>
        <p:txBody>
          <a:bodyPr/>
          <a:lstStyle/>
          <a:p>
            <a:r>
              <a:rPr lang="en-US" dirty="0" err="1"/>
              <a:t>FoDS</a:t>
            </a:r>
            <a:r>
              <a:rPr lang="en-US" dirty="0"/>
              <a:t>, Tables</a:t>
            </a:r>
          </a:p>
        </p:txBody>
      </p:sp>
    </p:spTree>
    <p:extLst>
      <p:ext uri="{BB962C8B-B14F-4D97-AF65-F5344CB8AC3E}">
        <p14:creationId xmlns:p14="http://schemas.microsoft.com/office/powerpoint/2010/main" val="777573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Plan For Today (PFTW)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Helvetica Neue Light"/>
                <a:ea typeface="ＭＳ Ｐゴシック" charset="0"/>
                <a:cs typeface="Helvetica Neue Light"/>
              </a:rPr>
              <a:t>Create tables from datafiles and other sources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Helvetica Neue Light"/>
                <a:ea typeface="ＭＳ Ｐゴシック" charset="0"/>
                <a:cs typeface="Helvetica Neue Light"/>
              </a:rPr>
              <a:t>Consider different methods for visualizations of data</a:t>
            </a:r>
          </a:p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Start working on HW 1</a:t>
            </a:r>
          </a:p>
          <a:p>
            <a:pPr>
              <a:spcAft>
                <a:spcPts val="600"/>
              </a:spcAft>
            </a:pPr>
            <a:endParaRPr lang="en-US" i="1" dirty="0">
              <a:latin typeface="Helvetica Neue Light"/>
              <a:ea typeface="ＭＳ Ｐゴシック" charset="0"/>
              <a:cs typeface="Helvetica Neue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1C50A-A548-314E-A0B9-6004DAD6FBA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25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>
            <a:extLst>
              <a:ext uri="{FF2B5EF4-FFF2-40B4-BE49-F238E27FC236}">
                <a16:creationId xmlns:a16="http://schemas.microsoft.com/office/drawing/2014/main" id="{4DE0811A-633A-DA4B-8225-0F7EC049D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235"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09A529-E47C-4634-BB98-0A9526C3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569C1A01-6FB5-43CE-ADCC-936728AC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6267" y="4388303"/>
            <a:ext cx="824089" cy="70298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465398-2D24-9A47-B2FE-98FD57A7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4551037"/>
            <a:ext cx="5021782" cy="1509931"/>
          </a:xfrm>
        </p:spPr>
        <p:txBody>
          <a:bodyPr>
            <a:normAutofit/>
          </a:bodyPr>
          <a:lstStyle/>
          <a:p>
            <a:r>
              <a:rPr lang="en-US" sz="4000" dirty="0" err="1"/>
              <a:t>Minard’s</a:t>
            </a:r>
            <a:r>
              <a:rPr lang="en-US" sz="4000" dirty="0"/>
              <a:t>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93E6C-D813-CD44-BEF0-CBD66ADF4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2125066"/>
          </a:xfrm>
        </p:spPr>
        <p:txBody>
          <a:bodyPr anchor="ctr">
            <a:normAutofit/>
          </a:bodyPr>
          <a:lstStyle/>
          <a:p>
            <a:pPr marL="457200" lvl="0" indent="-355600">
              <a:spcBef>
                <a:spcPts val="0"/>
              </a:spcBef>
              <a:buSzPts val="2000"/>
              <a:buChar char="●"/>
            </a:pPr>
            <a:r>
              <a:rPr lang="en-US" sz="2000" dirty="0"/>
              <a:t>Napoleon's 1812 invasion of Russia</a:t>
            </a:r>
          </a:p>
          <a:p>
            <a:pPr marL="914400" lvl="1" indent="-355600">
              <a:spcBef>
                <a:spcPts val="0"/>
              </a:spcBef>
              <a:buSzPts val="2000"/>
              <a:buChar char="○"/>
            </a:pPr>
            <a:r>
              <a:rPr lang="en-US" sz="2000" dirty="0"/>
              <a:t># of soldiers</a:t>
            </a:r>
          </a:p>
          <a:p>
            <a:pPr marL="914400" lvl="1" indent="-355600">
              <a:spcBef>
                <a:spcPts val="0"/>
              </a:spcBef>
              <a:buSzPts val="2000"/>
              <a:buChar char="○"/>
            </a:pPr>
            <a:r>
              <a:rPr lang="en-US" sz="2000" dirty="0"/>
              <a:t>direction of the march</a:t>
            </a:r>
          </a:p>
          <a:p>
            <a:pPr marL="914400" lvl="1" indent="-355600">
              <a:spcBef>
                <a:spcPts val="0"/>
              </a:spcBef>
              <a:buSzPts val="2000"/>
              <a:buChar char="○"/>
            </a:pPr>
            <a:r>
              <a:rPr lang="en-US" sz="2000" dirty="0"/>
              <a:t>latitude and longitude of each city</a:t>
            </a:r>
          </a:p>
          <a:p>
            <a:pPr marL="914400" lvl="1" indent="-355600">
              <a:spcBef>
                <a:spcPts val="0"/>
              </a:spcBef>
              <a:buSzPts val="2000"/>
              <a:buChar char="○"/>
            </a:pPr>
            <a:r>
              <a:rPr lang="en-US" sz="2000" dirty="0"/>
              <a:t>temperature on the return journey</a:t>
            </a:r>
          </a:p>
          <a:p>
            <a:pPr marL="914400" lvl="1" indent="-355600">
              <a:spcBef>
                <a:spcPts val="0"/>
              </a:spcBef>
              <a:buSzPts val="2000"/>
              <a:buChar char="○"/>
            </a:pPr>
            <a:r>
              <a:rPr lang="en-US" sz="2000" dirty="0"/>
              <a:t>dates</a:t>
            </a:r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974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CF69D-D9CD-AD4F-B0EE-113995054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 a tabular 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24284-90A7-9647-B260-51F10C523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information does this visualization hide? What is more clear?</a:t>
            </a:r>
          </a:p>
        </p:txBody>
      </p:sp>
      <p:pic>
        <p:nvPicPr>
          <p:cNvPr id="4" name="Google Shape;195;p38" descr="minard_table.png">
            <a:extLst>
              <a:ext uri="{FF2B5EF4-FFF2-40B4-BE49-F238E27FC236}">
                <a16:creationId xmlns:a16="http://schemas.microsoft.com/office/drawing/2014/main" id="{B3B170B2-5421-BE40-9F72-ECBD631D37B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18456" y="2795999"/>
            <a:ext cx="4991100" cy="26003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96;p38">
            <a:extLst>
              <a:ext uri="{FF2B5EF4-FFF2-40B4-BE49-F238E27FC236}">
                <a16:creationId xmlns:a16="http://schemas.microsoft.com/office/drawing/2014/main" id="{13D5B189-994E-214D-92C6-FD0E4382DAF9}"/>
              </a:ext>
            </a:extLst>
          </p:cNvPr>
          <p:cNvSpPr/>
          <p:nvPr/>
        </p:nvSpPr>
        <p:spPr>
          <a:xfrm>
            <a:off x="2531806" y="4152636"/>
            <a:ext cx="2904600" cy="985800"/>
          </a:xfrm>
          <a:prstGeom prst="wedgeRoundRectCallout">
            <a:avLst>
              <a:gd name="adj1" fmla="val 55855"/>
              <a:gd name="adj2" fmla="val 14621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float</a:t>
            </a:r>
            <a:r>
              <a:rPr lang="en" sz="2400"/>
              <a:t>: </a:t>
            </a: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decimal number</a:t>
            </a:r>
            <a:endParaRPr sz="2400"/>
          </a:p>
        </p:txBody>
      </p:sp>
      <p:sp>
        <p:nvSpPr>
          <p:cNvPr id="6" name="Google Shape;197;p38">
            <a:extLst>
              <a:ext uri="{FF2B5EF4-FFF2-40B4-BE49-F238E27FC236}">
                <a16:creationId xmlns:a16="http://schemas.microsoft.com/office/drawing/2014/main" id="{B0736D1A-3FB8-574F-BCE0-BBFFD95FAC07}"/>
              </a:ext>
            </a:extLst>
          </p:cNvPr>
          <p:cNvSpPr/>
          <p:nvPr/>
        </p:nvSpPr>
        <p:spPr>
          <a:xfrm>
            <a:off x="9153356" y="5501336"/>
            <a:ext cx="1456200" cy="786600"/>
          </a:xfrm>
          <a:prstGeom prst="wedgeRoundRectCallout">
            <a:avLst>
              <a:gd name="adj1" fmla="val 14218"/>
              <a:gd name="adj2" fmla="val -67821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int</a:t>
            </a:r>
            <a:r>
              <a:rPr lang="en" sz="2400"/>
              <a:t>: integer</a:t>
            </a:r>
            <a:endParaRPr sz="2400"/>
          </a:p>
        </p:txBody>
      </p:sp>
      <p:sp>
        <p:nvSpPr>
          <p:cNvPr id="7" name="Google Shape;198;p38">
            <a:extLst>
              <a:ext uri="{FF2B5EF4-FFF2-40B4-BE49-F238E27FC236}">
                <a16:creationId xmlns:a16="http://schemas.microsoft.com/office/drawing/2014/main" id="{68BF5F8A-9076-E54C-A6EC-C00AD9883CCE}"/>
              </a:ext>
            </a:extLst>
          </p:cNvPr>
          <p:cNvSpPr/>
          <p:nvPr/>
        </p:nvSpPr>
        <p:spPr>
          <a:xfrm>
            <a:off x="7133931" y="5501336"/>
            <a:ext cx="1379700" cy="929100"/>
          </a:xfrm>
          <a:prstGeom prst="wedgeRoundRectCallout">
            <a:avLst>
              <a:gd name="adj1" fmla="val 19885"/>
              <a:gd name="adj2" fmla="val -63153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string</a:t>
            </a:r>
            <a:r>
              <a:rPr lang="en" sz="2400"/>
              <a:t>:</a:t>
            </a: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text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5836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39518-F36F-8B4A-8ED7-D19162005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1F436-47E1-7C41-ADA5-C1EDB2891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0" indent="-355600">
              <a:spcBef>
                <a:spcPts val="0"/>
              </a:spcBef>
              <a:buSzPts val="2000"/>
              <a:buChar char="●"/>
            </a:pPr>
            <a:r>
              <a:rPr lang="en-US" sz="2400" dirty="0"/>
              <a:t>Creating and extending tables: </a:t>
            </a:r>
          </a:p>
          <a:p>
            <a:pPr marL="914400" lvl="1" indent="-355600">
              <a:spcBef>
                <a:spcPts val="0"/>
              </a:spcBef>
              <a:buClr>
                <a:srgbClr val="C4820E"/>
              </a:buClr>
              <a:buSzPts val="2000"/>
              <a:buChar char="○"/>
            </a:pP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Table().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with_columns</a:t>
            </a:r>
            <a:r>
              <a:rPr lang="en-US" dirty="0"/>
              <a:t> and 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Table.read_table</a:t>
            </a:r>
            <a:endParaRPr lang="en-US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55600">
              <a:lnSpc>
                <a:spcPct val="100000"/>
              </a:lnSpc>
              <a:spcBef>
                <a:spcPts val="0"/>
              </a:spcBef>
              <a:buClr>
                <a:srgbClr val="C4820E"/>
              </a:buClr>
              <a:buSzPts val="2000"/>
              <a:buFont typeface="Courier New"/>
              <a:buChar char="●"/>
            </a:pPr>
            <a:r>
              <a:rPr lang="en-US" sz="2400" dirty="0"/>
              <a:t>Finding the size: </a:t>
            </a:r>
            <a:r>
              <a:rPr lang="en-US" sz="2400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num_rows</a:t>
            </a:r>
            <a:r>
              <a:rPr lang="en-US" sz="2400" dirty="0"/>
              <a:t> and </a:t>
            </a:r>
            <a:r>
              <a:rPr lang="en-US" sz="2400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num_columns</a:t>
            </a:r>
            <a:endParaRPr lang="en-US" sz="24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55600">
              <a:lnSpc>
                <a:spcPct val="100000"/>
              </a:lnSpc>
              <a:spcBef>
                <a:spcPts val="0"/>
              </a:spcBef>
              <a:buSzPts val="2000"/>
              <a:buChar char="●"/>
            </a:pPr>
            <a:r>
              <a:rPr lang="en-US" sz="2400" dirty="0"/>
              <a:t>Referring to columns: labels, relabeling, and indices</a:t>
            </a:r>
          </a:p>
          <a:p>
            <a:pPr marL="914400" lvl="1" indent="-355600">
              <a:lnSpc>
                <a:spcPct val="100000"/>
              </a:lnSpc>
              <a:spcBef>
                <a:spcPts val="0"/>
              </a:spcBef>
              <a:buClr>
                <a:srgbClr val="C4820E"/>
              </a:buClr>
              <a:buSzPts val="2000"/>
              <a:buChar char="○"/>
            </a:pP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labels</a:t>
            </a:r>
            <a:r>
              <a:rPr lang="en-US" dirty="0"/>
              <a:t> and </a:t>
            </a: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relabeled</a:t>
            </a:r>
            <a:r>
              <a:rPr lang="en-US" dirty="0"/>
              <a:t>; column indices start at 0</a:t>
            </a:r>
          </a:p>
          <a:p>
            <a:pPr marL="457200" lvl="0" indent="-355600">
              <a:spcBef>
                <a:spcPts val="0"/>
              </a:spcBef>
              <a:buSzPts val="2000"/>
              <a:buChar char="●"/>
            </a:pPr>
            <a:r>
              <a:rPr lang="en-US" sz="2400" dirty="0"/>
              <a:t>Accessing data in a column</a:t>
            </a:r>
          </a:p>
          <a:p>
            <a:pPr marL="914400" lvl="1" indent="-355600">
              <a:spcBef>
                <a:spcPts val="0"/>
              </a:spcBef>
              <a:buClr>
                <a:srgbClr val="C4820E"/>
              </a:buClr>
              <a:buSzPts val="2000"/>
              <a:buChar char="○"/>
            </a:pP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lang="en-US" dirty="0"/>
              <a:t> takes a label or index and returns an array</a:t>
            </a:r>
          </a:p>
          <a:p>
            <a:pPr marL="457200" lvl="0" indent="-355600">
              <a:spcBef>
                <a:spcPts val="0"/>
              </a:spcBef>
              <a:buSzPts val="2000"/>
              <a:buChar char="●"/>
            </a:pPr>
            <a:r>
              <a:rPr lang="en-US" sz="2400" dirty="0"/>
              <a:t>Using array methods to work with data in columns</a:t>
            </a:r>
          </a:p>
          <a:p>
            <a:pPr marL="914400" lvl="1" indent="-355600">
              <a:lnSpc>
                <a:spcPct val="100000"/>
              </a:lnSpc>
              <a:spcBef>
                <a:spcPts val="0"/>
              </a:spcBef>
              <a:buClr>
                <a:srgbClr val="C4820E"/>
              </a:buClr>
              <a:buSzPts val="2000"/>
              <a:buChar char="○"/>
            </a:pP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a.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item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row_index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dirty="0"/>
              <a:t> returns a value in an array</a:t>
            </a:r>
          </a:p>
          <a:p>
            <a:pPr marL="914400" lvl="1" indent="-355600">
              <a:spcBef>
                <a:spcPts val="0"/>
              </a:spcBef>
              <a:buClr>
                <a:srgbClr val="C4820E"/>
              </a:buClr>
              <a:buSzPts val="2000"/>
              <a:buChar char="○"/>
            </a:pP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a.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dirty="0"/>
              <a:t>, </a:t>
            </a: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a.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dirty="0"/>
              <a:t>, </a:t>
            </a: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a.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-US" dirty="0"/>
              <a:t> or 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(a)</a:t>
            </a:r>
            <a:r>
              <a:rPr lang="en-US" dirty="0"/>
              <a:t>, 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(a)</a:t>
            </a:r>
            <a:r>
              <a:rPr lang="en-US" dirty="0"/>
              <a:t>, 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(a)</a:t>
            </a:r>
            <a:endParaRPr lang="en-US" dirty="0"/>
          </a:p>
          <a:p>
            <a:pPr marL="457200" lvl="0" indent="-355600">
              <a:spcBef>
                <a:spcPts val="0"/>
              </a:spcBef>
              <a:buSzPts val="2000"/>
              <a:buChar char="●"/>
            </a:pPr>
            <a:r>
              <a:rPr lang="en-US" sz="2400" dirty="0"/>
              <a:t>Creating new tables containing some of the original columns:</a:t>
            </a:r>
          </a:p>
          <a:p>
            <a:pPr marL="914400" lvl="1" indent="-355600">
              <a:spcBef>
                <a:spcPts val="0"/>
              </a:spcBef>
              <a:buClr>
                <a:srgbClr val="C4820E"/>
              </a:buClr>
              <a:buSzPts val="2000"/>
              <a:buChar char="○"/>
            </a:pP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b="1" dirty="0">
                <a:solidFill>
                  <a:srgbClr val="434343"/>
                </a:solidFill>
              </a:rPr>
              <a:t>, </a:t>
            </a:r>
            <a:r>
              <a:rPr lang="en-US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drop</a:t>
            </a:r>
          </a:p>
        </p:txBody>
      </p:sp>
    </p:spTree>
    <p:extLst>
      <p:ext uri="{BB962C8B-B14F-4D97-AF65-F5344CB8AC3E}">
        <p14:creationId xmlns:p14="http://schemas.microsoft.com/office/powerpoint/2010/main" val="2354430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4E138-D161-6F42-8E68-38069A6F1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Rows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D59B-88B3-2F4E-8F1C-DCADAEE70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81000">
              <a:lnSpc>
                <a:spcPct val="100000"/>
              </a:lnSpc>
              <a:spcBef>
                <a:spcPts val="0"/>
              </a:spcBef>
              <a:buSzPts val="2400"/>
              <a:buChar char="●"/>
            </a:pP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sort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(column)</a:t>
            </a:r>
            <a:r>
              <a:rPr lang="en-US" dirty="0"/>
              <a:t> sorts the rows in increasing order</a:t>
            </a:r>
          </a:p>
          <a:p>
            <a:pPr marL="457200" lvl="0" indent="-381000">
              <a:lnSpc>
                <a:spcPct val="100000"/>
              </a:lnSpc>
              <a:spcBef>
                <a:spcPts val="200"/>
              </a:spcBef>
              <a:buSzPts val="2400"/>
              <a:buFont typeface="Courier New"/>
              <a:buChar char="●"/>
            </a:pP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take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row_numbers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dirty="0"/>
              <a:t> keeps the numbered rows</a:t>
            </a:r>
          </a:p>
          <a:p>
            <a:pPr marL="914400" lvl="1" indent="-381000">
              <a:lnSpc>
                <a:spcPct val="100000"/>
              </a:lnSpc>
              <a:spcBef>
                <a:spcPts val="200"/>
              </a:spcBef>
              <a:buSzPts val="2400"/>
              <a:buChar char="○"/>
            </a:pPr>
            <a:r>
              <a:rPr lang="en-US" dirty="0"/>
              <a:t>Each row has an index, starting at 0</a:t>
            </a:r>
            <a:endParaRPr lang="en-US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>
              <a:lnSpc>
                <a:spcPct val="100000"/>
              </a:lnSpc>
              <a:spcBef>
                <a:spcPts val="200"/>
              </a:spcBef>
              <a:buSzPts val="2400"/>
              <a:buChar char="●"/>
            </a:pP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b="1" i="1" dirty="0">
                <a:latin typeface="Courier New"/>
                <a:ea typeface="Courier New"/>
                <a:cs typeface="Courier New"/>
                <a:sym typeface="Courier New"/>
              </a:rPr>
              <a:t>column, </a:t>
            </a: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are.</a:t>
            </a:r>
            <a:r>
              <a:rPr lang="en-US" b="1" i="1" dirty="0" err="1">
                <a:latin typeface="Courier New"/>
                <a:ea typeface="Courier New"/>
                <a:cs typeface="Courier New"/>
                <a:sym typeface="Courier New"/>
              </a:rPr>
              <a:t>condition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dirty="0"/>
              <a:t> keeps all rows for which a column's value satisfies a condition</a:t>
            </a:r>
          </a:p>
          <a:p>
            <a:pPr marL="457200" lvl="0" indent="-381000">
              <a:lnSpc>
                <a:spcPct val="100000"/>
              </a:lnSpc>
              <a:spcBef>
                <a:spcPts val="200"/>
              </a:spcBef>
              <a:buSzPts val="2400"/>
              <a:buChar char="●"/>
            </a:pP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b="1" i="1" dirty="0">
                <a:latin typeface="Courier New"/>
                <a:ea typeface="Courier New"/>
                <a:cs typeface="Courier New"/>
                <a:sym typeface="Courier New"/>
              </a:rPr>
              <a:t>column, 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value)</a:t>
            </a:r>
            <a:r>
              <a:rPr lang="en-US" dirty="0"/>
              <a:t> keeps all rows </a:t>
            </a:r>
            <a:br>
              <a:rPr lang="en-US" dirty="0"/>
            </a:br>
            <a:r>
              <a:rPr lang="en-US" dirty="0"/>
              <a:t>for which a column's value equals some particular value</a:t>
            </a:r>
          </a:p>
          <a:p>
            <a:pPr marL="457200" lvl="0" indent="-355600">
              <a:lnSpc>
                <a:spcPct val="100000"/>
              </a:lnSpc>
              <a:spcBef>
                <a:spcPts val="480"/>
              </a:spcBef>
              <a:spcAft>
                <a:spcPts val="200"/>
              </a:spcAft>
              <a:buClr>
                <a:schemeClr val="tx1"/>
              </a:buClr>
              <a:buSzPct val="86000"/>
              <a:buFont typeface="Courier New"/>
              <a:buChar char="●"/>
            </a:pPr>
            <a:r>
              <a:rPr lang="en-US" b="1" dirty="0" err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-US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with_row</a:t>
            </a:r>
            <a:r>
              <a:rPr lang="en-US" sz="2000" b="1" dirty="0">
                <a:solidFill>
                  <a:srgbClr val="C4820E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/>
              <a:t>makes a new table that has another row</a:t>
            </a:r>
          </a:p>
        </p:txBody>
      </p:sp>
    </p:spTree>
    <p:extLst>
      <p:ext uri="{BB962C8B-B14F-4D97-AF65-F5344CB8AC3E}">
        <p14:creationId xmlns:p14="http://schemas.microsoft.com/office/powerpoint/2010/main" val="2519929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94A05-DEB3-364B-BCB0-002935331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Decennial Census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645FE-FC55-1B48-B03B-B84D7E7CB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 how many people are in the US</a:t>
            </a:r>
          </a:p>
          <a:p>
            <a:r>
              <a:rPr lang="en-US" dirty="0"/>
              <a:t>U.S. Constitution. Article I, Section 2</a:t>
            </a:r>
          </a:p>
          <a:p>
            <a:pPr marL="457200" lvl="1" indent="0">
              <a:buNone/>
            </a:pPr>
            <a:br>
              <a:rPr lang="en-US" dirty="0"/>
            </a:br>
            <a:r>
              <a:rPr lang="en-US" dirty="0"/>
              <a:t>"Representatives and direct Taxes shall be apportioned among the several States which may be included within this Union, according to their respective Numbers . . . The actual Enumeration shall be made within three Years after the first Meeting of the Congress of the United States, and within every subsequent Term of </a:t>
            </a:r>
            <a:r>
              <a:rPr lang="en-US" b="1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ten Years</a:t>
            </a:r>
            <a:r>
              <a:rPr lang="en-US" dirty="0"/>
              <a:t>, in such Manner as they shall by Law direct.”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Census Bureau estimates the population in intervening years</a:t>
            </a:r>
          </a:p>
        </p:txBody>
      </p:sp>
    </p:spTree>
    <p:extLst>
      <p:ext uri="{BB962C8B-B14F-4D97-AF65-F5344CB8AC3E}">
        <p14:creationId xmlns:p14="http://schemas.microsoft.com/office/powerpoint/2010/main" val="2980610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FCE46-26A6-FE42-8EE5-CFC2CF9F8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Census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EDBB5-76D7-A746-82D4-2EA721000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81000">
              <a:spcBef>
                <a:spcPts val="0"/>
              </a:spcBef>
              <a:buSzPts val="2400"/>
              <a:buChar char="●"/>
            </a:pPr>
            <a:r>
              <a:rPr lang="en-US" dirty="0"/>
              <a:t>Values have column-dependent interpretations</a:t>
            </a:r>
          </a:p>
          <a:p>
            <a:pPr marL="914400" lvl="1" indent="-381000">
              <a:spcBef>
                <a:spcPts val="400"/>
              </a:spcBef>
              <a:buSzPts val="2400"/>
              <a:buChar char="○"/>
            </a:pPr>
            <a:r>
              <a:rPr lang="en-US" dirty="0"/>
              <a:t>The </a:t>
            </a:r>
            <a:r>
              <a:rPr lang="en-US" sz="2000" dirty="0"/>
              <a:t>SEX</a:t>
            </a:r>
            <a:r>
              <a:rPr lang="en-US" dirty="0"/>
              <a:t> column: 1 is </a:t>
            </a:r>
            <a:r>
              <a:rPr lang="en-US" i="1" dirty="0"/>
              <a:t>Male</a:t>
            </a:r>
            <a:r>
              <a:rPr lang="en-US" dirty="0"/>
              <a:t>, 2 is </a:t>
            </a:r>
            <a:r>
              <a:rPr lang="en-US" i="1" dirty="0"/>
              <a:t>Female</a:t>
            </a:r>
          </a:p>
          <a:p>
            <a:pPr marL="914400" lvl="1" indent="-381000">
              <a:spcBef>
                <a:spcPts val="400"/>
              </a:spcBef>
              <a:buSzPts val="2400"/>
              <a:buChar char="○"/>
            </a:pPr>
            <a:r>
              <a:rPr lang="en-US" dirty="0"/>
              <a:t>The </a:t>
            </a:r>
            <a:r>
              <a:rPr lang="en-US" sz="2000" dirty="0"/>
              <a:t>POPESTIMATE2010</a:t>
            </a:r>
            <a:r>
              <a:rPr lang="en-US" dirty="0"/>
              <a:t> column: </a:t>
            </a:r>
            <a:r>
              <a:rPr lang="en-US" i="1" dirty="0"/>
              <a:t>7/1/2010</a:t>
            </a:r>
            <a:r>
              <a:rPr lang="en-US" dirty="0"/>
              <a:t> </a:t>
            </a:r>
            <a:r>
              <a:rPr lang="en-US" i="1" dirty="0"/>
              <a:t>estimate</a:t>
            </a:r>
          </a:p>
          <a:p>
            <a:pPr marL="457200" lvl="0" indent="-381000">
              <a:spcBef>
                <a:spcPts val="400"/>
              </a:spcBef>
              <a:buSzPts val="2400"/>
              <a:buChar char="●"/>
            </a:pPr>
            <a:r>
              <a:rPr lang="en-US" dirty="0"/>
              <a:t>In this table, some rows are sums of other rows</a:t>
            </a:r>
          </a:p>
          <a:p>
            <a:pPr marL="914400" lvl="1" indent="-381000">
              <a:spcBef>
                <a:spcPts val="400"/>
              </a:spcBef>
              <a:buSzPts val="2400"/>
              <a:buChar char="○"/>
            </a:pPr>
            <a:r>
              <a:rPr lang="en-US" dirty="0"/>
              <a:t>The </a:t>
            </a:r>
            <a:r>
              <a:rPr lang="en-US" sz="2000" dirty="0"/>
              <a:t>SEX</a:t>
            </a:r>
            <a:r>
              <a:rPr lang="en-US" dirty="0"/>
              <a:t> column: 0 is </a:t>
            </a:r>
            <a:r>
              <a:rPr lang="en-US" i="1" dirty="0"/>
              <a:t>Total</a:t>
            </a:r>
            <a:r>
              <a:rPr lang="en-US" dirty="0"/>
              <a:t> (of </a:t>
            </a:r>
            <a:r>
              <a:rPr lang="en-US" i="1" dirty="0"/>
              <a:t>Male</a:t>
            </a:r>
            <a:r>
              <a:rPr lang="en-US" dirty="0"/>
              <a:t> + </a:t>
            </a:r>
            <a:r>
              <a:rPr lang="en-US" i="1" dirty="0"/>
              <a:t>Female</a:t>
            </a:r>
            <a:r>
              <a:rPr lang="en-US" dirty="0"/>
              <a:t>)</a:t>
            </a:r>
          </a:p>
          <a:p>
            <a:pPr marL="914400" lvl="1" indent="-381000">
              <a:spcBef>
                <a:spcPts val="400"/>
              </a:spcBef>
              <a:buSzPts val="2400"/>
              <a:buChar char="○"/>
            </a:pPr>
            <a:r>
              <a:rPr lang="en-US" dirty="0"/>
              <a:t>The </a:t>
            </a:r>
            <a:r>
              <a:rPr lang="en-US" sz="2000" dirty="0"/>
              <a:t>AGE</a:t>
            </a:r>
            <a:r>
              <a:rPr lang="en-US" dirty="0"/>
              <a:t> column: 999 is </a:t>
            </a:r>
            <a:r>
              <a:rPr lang="en-US" i="1" dirty="0"/>
              <a:t>Total</a:t>
            </a:r>
            <a:r>
              <a:rPr lang="en-US" dirty="0"/>
              <a:t> of all ages</a:t>
            </a:r>
          </a:p>
          <a:p>
            <a:r>
              <a:rPr lang="en-US" dirty="0"/>
              <a:t>Numeric codes are often used for storage efficiency. Why?</a:t>
            </a:r>
          </a:p>
          <a:p>
            <a:r>
              <a:rPr lang="en-US" dirty="0"/>
              <a:t>Values in a column have the same type, but are not necessarily comparable (</a:t>
            </a:r>
            <a:r>
              <a:rPr lang="en-US" sz="2400" dirty="0"/>
              <a:t>AGE</a:t>
            </a:r>
            <a:r>
              <a:rPr lang="en-US" dirty="0"/>
              <a:t> 12 vs </a:t>
            </a:r>
            <a:r>
              <a:rPr lang="en-US" sz="2400" dirty="0"/>
              <a:t>AGE</a:t>
            </a:r>
            <a:r>
              <a:rPr lang="en-US" dirty="0"/>
              <a:t> 999)</a:t>
            </a:r>
          </a:p>
          <a:p>
            <a:endParaRPr lang="en-US" dirty="0"/>
          </a:p>
        </p:txBody>
      </p:sp>
      <p:sp>
        <p:nvSpPr>
          <p:cNvPr id="4" name="Google Shape;171;p31">
            <a:extLst>
              <a:ext uri="{FF2B5EF4-FFF2-40B4-BE49-F238E27FC236}">
                <a16:creationId xmlns:a16="http://schemas.microsoft.com/office/drawing/2014/main" id="{934923C8-B555-FB4F-9E57-8494482439AD}"/>
              </a:ext>
            </a:extLst>
          </p:cNvPr>
          <p:cNvSpPr txBox="1"/>
          <p:nvPr/>
        </p:nvSpPr>
        <p:spPr>
          <a:xfrm>
            <a:off x="523567" y="5876363"/>
            <a:ext cx="11796252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latin typeface="Courier" pitchFamily="2" charset="0"/>
                <a:hlinkClick r:id="rId2"/>
              </a:rPr>
              <a:t>http://www2.census.gov/programs-surveys/popest/datasets/2010-2015/national/asrh/    nc-est2015-agesex-res.pdf</a:t>
            </a:r>
            <a:endParaRPr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767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EFC3A-C237-424D-A4A0-7AFB55D6D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D5E85-9BC7-9B40-993C-3FE5817CA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</a:t>
            </a:r>
            <a:r>
              <a:rPr lang="en-US"/>
              <a:t>Chapters 7 of </a:t>
            </a:r>
            <a:r>
              <a:rPr lang="en-US" i="1" dirty="0">
                <a:hlinkClick r:id="rId2"/>
              </a:rPr>
              <a:t>Computational and Inferential Thinking</a:t>
            </a:r>
            <a:endParaRPr lang="en-US" i="1" dirty="0"/>
          </a:p>
          <a:p>
            <a:endParaRPr lang="en-US" i="1" dirty="0"/>
          </a:p>
          <a:p>
            <a:r>
              <a:rPr lang="en-US" dirty="0"/>
              <a:t>Start working on Homework 1</a:t>
            </a:r>
          </a:p>
        </p:txBody>
      </p:sp>
    </p:spTree>
    <p:extLst>
      <p:ext uri="{BB962C8B-B14F-4D97-AF65-F5344CB8AC3E}">
        <p14:creationId xmlns:p14="http://schemas.microsoft.com/office/powerpoint/2010/main" val="2267039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2015</TotalTime>
  <Words>443</Words>
  <Application>Microsoft Macintosh PowerPoint</Application>
  <PresentationFormat>Widescreen</PresentationFormat>
  <Paragraphs>65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Courier</vt:lpstr>
      <vt:lpstr>Courier New</vt:lpstr>
      <vt:lpstr>Helvetica Neue</vt:lpstr>
      <vt:lpstr>Helvetica Neue Light</vt:lpstr>
      <vt:lpstr>Office Theme</vt:lpstr>
      <vt:lpstr>CompSci 190: Tables &amp; Graphs</vt:lpstr>
      <vt:lpstr>Plan For Today (PFTW)</vt:lpstr>
      <vt:lpstr>Minard’s Visualization</vt:lpstr>
      <vt:lpstr>Data in a tabular form</vt:lpstr>
      <vt:lpstr>Table Methods</vt:lpstr>
      <vt:lpstr>Manipulating Rows</vt:lpstr>
      <vt:lpstr>Decennial Census</vt:lpstr>
      <vt:lpstr>Census Table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 CompSci 190: Foundations of Data Science</dc:title>
  <dc:creator>Jeffrey Forbes, Ph.D.</dc:creator>
  <cp:lastModifiedBy>Jeffrey Forbes, Ph.D.</cp:lastModifiedBy>
  <cp:revision>48</cp:revision>
  <cp:lastPrinted>2018-09-03T18:18:29Z</cp:lastPrinted>
  <dcterms:created xsi:type="dcterms:W3CDTF">2018-08-27T13:50:04Z</dcterms:created>
  <dcterms:modified xsi:type="dcterms:W3CDTF">2019-01-24T18:16:36Z</dcterms:modified>
</cp:coreProperties>
</file>

<file path=docProps/thumbnail.jpeg>
</file>